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0" r:id="rId4"/>
    <p:sldId id="257" r:id="rId5"/>
    <p:sldId id="258" r:id="rId6"/>
    <p:sldId id="259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G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/>
    <p:restoredTop sz="94690"/>
  </p:normalViewPr>
  <p:slideViewPr>
    <p:cSldViewPr snapToGrid="0">
      <p:cViewPr varScale="1">
        <p:scale>
          <a:sx n="151" d="100"/>
          <a:sy n="151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98B40-7959-0E4C-9D32-2B6CF1C60B73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BD607-B547-9B4B-BB7A-5A464962B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5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D607-B547-9B4B-BB7A-5A464962B0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4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BD607-B547-9B4B-BB7A-5A464962B0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54FA-8A80-0270-921A-BFB5EDA8A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C1A9F-1B25-134E-473E-B0B9F5606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9965B-3D2D-9B0D-DF3A-82620542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1DCC8-4258-E8CF-8923-023F6273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A11A7-D4C6-8F77-1C54-4AD9C9FD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5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B2E5-98C9-5F94-2E08-A67A8B78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DF91F-D762-263E-3324-7FB6F7685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62F3-12E3-DFC5-8D61-AC8C056B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8A2DC-B27D-A924-532D-EB4CD484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714A-1F11-7C7B-9CA4-E9349299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0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F1CC09-D612-0195-4198-F5479828E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56429-D69A-D595-9240-66C90B0C5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58BB-33EF-FD09-0743-119514C9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A640C-6AB2-CB26-3963-B0F7A8D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7B955-08F4-5C69-54A2-D212E5BF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1F07-2474-3407-277F-3F605AAB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389C-C998-5AAE-E0BE-B34F566C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47094-22F4-AC8C-771D-A407BFFE7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B1FFF-07A8-84F2-40DE-22DDC0A6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F90B2-25C1-2AB6-60BD-44D17249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7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ACC2-6918-C68F-B5DA-6693897E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CFA5-B6B2-7841-CB8B-B986C665A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69FCE-57CB-716C-BEDE-85606DEB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A8700-12BB-FD98-C10B-8A94CF80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AA2E-590F-183B-82B5-2EE99221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1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971B-86F0-B65A-6300-61AB6BBB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F45A-7059-9348-FDCC-F5E8C59C4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483A6-A651-CF17-4974-C1F02A405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911E-88D0-042A-0599-94DA0036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1DA22-A016-54B2-0094-F4D695FF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045BF-92A9-54BF-6653-633BC461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8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7F9-777A-0BF7-2C9E-E3F4C4AB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E003A-7A3A-2DDB-D7A4-5B096AAC1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FD450-7524-424A-1CEA-694FC7C2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4C384-912C-000C-7C4F-E6A935B8E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EB709-C56E-F45C-665C-C1E0AA6C1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63A87-4341-0327-813C-A6E05EC3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0517E-0BA7-B825-0D5A-181744FF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0DF572-98D4-3EE4-23A7-34F9546A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20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4F3B-88E2-7B84-C114-EA746B0A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CACDB-A2DE-CCEE-D477-B7053921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7F557-2E09-1C37-7FF1-DA623507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3AF1B-679D-83B2-A9C5-E7D478F9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7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A64AD-BAD2-5477-26C6-9325A38E0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D13FF-C9F0-944A-CE77-821FA22B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DBF17-3297-249B-A68A-9D35D748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3781-B03C-9763-A965-F919BBE5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AB8A-0683-20E8-EB8A-8A652007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6008F-53EE-3E83-6AEE-015AAB2BB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CD24A-D2CE-0471-2FAC-A4D53C698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676BA-DA77-F4E9-4C8B-D3F24E3D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B5A49-8700-F43F-CCE2-96F7AA6F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4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286D-E598-1FAA-927E-BE310DA6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E2E093-CB83-A95A-3DB4-D9D645EDD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E85C0-67E3-ED55-6605-7CBD05B9F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EB718-8468-98F6-44FE-BDF252F1F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706CB-03EC-4D34-530E-24A760BF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221A4-5B39-1ABC-54EF-C63906FD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0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7BF783-6108-0CEB-78AE-438F2D576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EC06F-5599-5E23-196B-DBD893196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36602-98D7-1AD5-E3C4-E343D90BC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985250-FFC8-BC41-A37B-9C216924AD7A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D8FB3-E4B9-62A1-4B2A-C30681DF1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F7E04-F2C4-F52B-D119-42B76A9AB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768BD2-4678-0E4A-862E-35372DFA5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04E9-EBDB-94D8-DC1D-F94CA7FC5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2200"/>
            <a:ext cx="9144000" cy="25098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sz="4000" b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Freezing Occurrence in Mangrove Distribution Regions Under Climate Scenarios.</a:t>
            </a:r>
            <a:endParaRPr lang="en-US" sz="4000" dirty="0">
              <a:latin typeface="Goudy Old Style" panose="02020502050305020303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CAAAB-2939-448B-3EEB-4C18B53EE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3462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latin typeface="Goudy Old Style" panose="02020502050305020303" pitchFamily="18" charset="77"/>
              </a:rPr>
              <a:t>By Kesse Asante</a:t>
            </a:r>
          </a:p>
        </p:txBody>
      </p:sp>
    </p:spTree>
    <p:extLst>
      <p:ext uri="{BB962C8B-B14F-4D97-AF65-F5344CB8AC3E}">
        <p14:creationId xmlns:p14="http://schemas.microsoft.com/office/powerpoint/2010/main" val="264128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57075-1763-D895-EE3A-1FC5E0122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559983-54C1-72C1-6DF1-0ED69A1C6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AD59116-33FC-FD47-44D9-1484CB533B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rcRect l="13808" r="1569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effectLst>
            <a:outerShdw blurRad="1113301" dist="50800" dir="5400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2FC95C-5D54-8B67-F464-3BA1B3D06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B3511-0001-4C8D-2FBB-8655EA64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8" y="0"/>
            <a:ext cx="5424055" cy="7481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oudy Old Style" panose="02020502050305020303" pitchFamily="18" charset="77"/>
              </a:rPr>
              <a:t>Discussion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FCE1580-7F0F-DEE8-4F3B-46D2389B916C}"/>
              </a:ext>
            </a:extLst>
          </p:cNvPr>
          <p:cNvSpPr/>
          <p:nvPr/>
        </p:nvSpPr>
        <p:spPr>
          <a:xfrm>
            <a:off x="80818" y="689257"/>
            <a:ext cx="11975715" cy="1210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The cooling effects of SAI, while beneficial for mitigating global warming, could limit the adaptive capacity of mangroves to expand their range in response to moderate warming.</a:t>
            </a:r>
          </a:p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822790-5BCF-E158-40E4-1404D5EC413A}"/>
              </a:ext>
            </a:extLst>
          </p:cNvPr>
          <p:cNvSpPr/>
          <p:nvPr/>
        </p:nvSpPr>
        <p:spPr>
          <a:xfrm>
            <a:off x="80817" y="1985433"/>
            <a:ext cx="11975715" cy="165523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SSP2-4.5 offers conditions that could </a:t>
            </a:r>
            <a:r>
              <a:rPr lang="en-GB" sz="24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favor</a:t>
            </a: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 mangrove growth and expansion due to the reduced frequency of freezing temperatures in subtropical and tropical regions (Cooley et al., 2023).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481AF9-C917-5611-88AD-33104B3E6FAA}"/>
              </a:ext>
            </a:extLst>
          </p:cNvPr>
          <p:cNvSpPr/>
          <p:nvPr/>
        </p:nvSpPr>
        <p:spPr>
          <a:xfrm>
            <a:off x="80817" y="3748035"/>
            <a:ext cx="11975716" cy="12103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By comparing SSP2-4.5 and ARISE-SAI, this study provides valuable insights into how different climate trajectories could shape the future of mangrove ecosystems. </a:t>
            </a:r>
          </a:p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6AC53E-EBE9-116D-2392-82EEF526C6A6}"/>
              </a:ext>
            </a:extLst>
          </p:cNvPr>
          <p:cNvSpPr/>
          <p:nvPr/>
        </p:nvSpPr>
        <p:spPr>
          <a:xfrm>
            <a:off x="80816" y="5065757"/>
            <a:ext cx="11975715" cy="165523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These findings could contribute to the growing body of literature assessing the ecological consequences of climate change and intervention strategies, with implications for both policy and conservation planning.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5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90F8-E8EE-D243-4F7B-7BF86423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1" y="0"/>
            <a:ext cx="10869705" cy="7375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oudy Old Style" panose="02020502050305020303" pitchFamily="18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8226-CB97-E1A7-B7E0-DF0A246C9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3" y="708212"/>
            <a:ext cx="11806516" cy="5468751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Bunting, P., Rosenqvist, A.,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Hilarides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L., Lucas, R. M., Thomas, N.,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Tadono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T.,Worthington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T. A., Spalding, 	M., Murray, N. J., &amp; Rebelo, L.-M. (2022).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GlobalnMangrove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 Extent Change 1996–2020: Global 	Mangrove Watch Version 3.0. </a:t>
            </a:r>
            <a:r>
              <a:rPr lang="en-GB" sz="2000" i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Remote Sensing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</a:t>
            </a:r>
            <a:r>
              <a:rPr lang="en-GB" sz="2000" i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14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(15), 3657. https://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doi.org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/10.3390/rs14153657</a:t>
            </a:r>
          </a:p>
          <a:p>
            <a:pPr algn="just">
              <a:lnSpc>
                <a:spcPct val="16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Cavanaugh, K. C., Kellner, J. R., Forde, A. J., Gruner, D. S., Parker, J. D., Rodriguez, W., &amp; Feller, I. C. (2014). 	Poleward expansion of mangroves is a threshold response to decreased frequency of extreme cold events. 	</a:t>
            </a:r>
            <a:r>
              <a:rPr lang="en-GB" sz="2000" i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Proceedings of the National Academy of Sciences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</a:t>
            </a:r>
            <a:r>
              <a:rPr lang="en-GB" sz="2000" i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111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(2), 723–727. https://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doi.org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/10.1073/pnas.1315800111</a:t>
            </a:r>
          </a:p>
          <a:p>
            <a:pPr algn="just">
              <a:lnSpc>
                <a:spcPct val="160000"/>
              </a:lnSpc>
            </a:pP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Cooley, S., Schoeman, D., Bopp, L., Boyd, P., Donner, S., Ito, S.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i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Kiessling, W.,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Martinetto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P.,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Ojea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E.,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Racault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	M. F., Rost, B.,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Skern-Mauritzen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, M., Ghebrehiwet, D. Y., Bell, J. D., Blanchard, J., Cheung, W. W., Bolin, 	J., Dupont, S., Cisneros-Montemayor, A., Simmons, C. T. (2023). </a:t>
            </a:r>
            <a:r>
              <a:rPr lang="en-GB" sz="2000" i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Oceans and Coastal Ecosystems and Their 	Services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. Cambridge University Press. https://</a:t>
            </a:r>
            <a:r>
              <a:rPr lang="en-GB" sz="20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digital.csic.es</a:t>
            </a:r>
            <a:r>
              <a:rPr lang="en-GB" sz="20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/handle/10261/350582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0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2704-75D2-85A8-104F-CC30DF3C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3E041-B9AC-8348-0323-301DEB25EF9E}"/>
              </a:ext>
            </a:extLst>
          </p:cNvPr>
          <p:cNvSpPr txBox="1"/>
          <p:nvPr/>
        </p:nvSpPr>
        <p:spPr>
          <a:xfrm>
            <a:off x="1274618" y="2551837"/>
            <a:ext cx="9384145" cy="1754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3600" dirty="0">
              <a:latin typeface="Goudy Old Style" panose="02020502050305020303" pitchFamily="18" charset="77"/>
            </a:endParaRPr>
          </a:p>
          <a:p>
            <a:pPr algn="ctr"/>
            <a:r>
              <a:rPr lang="en-US" sz="3600" dirty="0">
                <a:latin typeface="Goudy Old Style" panose="02020502050305020303" pitchFamily="18" charset="77"/>
              </a:rPr>
              <a:t>Why Mangroves?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03FD4-0054-482F-71BD-5E8526B63AD6}"/>
              </a:ext>
            </a:extLst>
          </p:cNvPr>
          <p:cNvCxnSpPr>
            <a:cxnSpLocks/>
          </p:cNvCxnSpPr>
          <p:nvPr/>
        </p:nvCxnSpPr>
        <p:spPr>
          <a:xfrm flipH="1" flipV="1">
            <a:off x="3278909" y="2225964"/>
            <a:ext cx="1043710" cy="942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33D998-3B3F-A499-F4A3-4720DB4E00B3}"/>
              </a:ext>
            </a:extLst>
          </p:cNvPr>
          <p:cNvCxnSpPr>
            <a:cxnSpLocks/>
          </p:cNvCxnSpPr>
          <p:nvPr/>
        </p:nvCxnSpPr>
        <p:spPr>
          <a:xfrm flipH="1">
            <a:off x="3371273" y="3729541"/>
            <a:ext cx="951346" cy="902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BB6A63-5C04-45E8-B5FE-204221020FAC}"/>
              </a:ext>
            </a:extLst>
          </p:cNvPr>
          <p:cNvCxnSpPr>
            <a:cxnSpLocks/>
          </p:cNvCxnSpPr>
          <p:nvPr/>
        </p:nvCxnSpPr>
        <p:spPr>
          <a:xfrm flipV="1">
            <a:off x="7601528" y="2225964"/>
            <a:ext cx="979054" cy="942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D2B4E5-B9B5-243E-DF7E-C4C87587164A}"/>
              </a:ext>
            </a:extLst>
          </p:cNvPr>
          <p:cNvCxnSpPr>
            <a:cxnSpLocks/>
          </p:cNvCxnSpPr>
          <p:nvPr/>
        </p:nvCxnSpPr>
        <p:spPr>
          <a:xfrm>
            <a:off x="7601528" y="3689928"/>
            <a:ext cx="979054" cy="868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4105C4F-4CFD-1BA5-C94C-ABF4B819D963}"/>
              </a:ext>
            </a:extLst>
          </p:cNvPr>
          <p:cNvSpPr/>
          <p:nvPr/>
        </p:nvSpPr>
        <p:spPr>
          <a:xfrm>
            <a:off x="489527" y="443345"/>
            <a:ext cx="2346037" cy="210849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A school of fish swimming in a mangrove forest&#10;&#10;Description automatically generated">
            <a:extLst>
              <a:ext uri="{FF2B5EF4-FFF2-40B4-BE49-F238E27FC236}">
                <a16:creationId xmlns:a16="http://schemas.microsoft.com/office/drawing/2014/main" id="{02E3B290-3B18-E293-8FBF-E5EA408B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8" y="358199"/>
            <a:ext cx="2867747" cy="26517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 descr="A close-up of a mangrove forest&#10;&#10;Description automatically generated">
            <a:extLst>
              <a:ext uri="{FF2B5EF4-FFF2-40B4-BE49-F238E27FC236}">
                <a16:creationId xmlns:a16="http://schemas.microsoft.com/office/drawing/2014/main" id="{82B29CF0-50F2-4E23-AF56-0C75C534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740"/>
            <a:ext cx="3096491" cy="265170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 descr="A person hiding behind a bunch of mangrove branches&#10;&#10;Description automatically generated">
            <a:extLst>
              <a:ext uri="{FF2B5EF4-FFF2-40B4-BE49-F238E27FC236}">
                <a16:creationId xmlns:a16="http://schemas.microsoft.com/office/drawing/2014/main" id="{D5822BC3-AAE6-1CBA-13E5-C49425CC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98" y="3959289"/>
            <a:ext cx="2867747" cy="271401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 descr="A person touching a tree trunk&#10;&#10;Description automatically generated">
            <a:extLst>
              <a:ext uri="{FF2B5EF4-FFF2-40B4-BE49-F238E27FC236}">
                <a16:creationId xmlns:a16="http://schemas.microsoft.com/office/drawing/2014/main" id="{E0F03389-FE21-30BB-149D-03E21BBA5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3574484"/>
            <a:ext cx="3193726" cy="303962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033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E99724-BE6B-ABCF-7096-DF00DE63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3000"/>
          </a:blip>
          <a:srcRect l="13808" r="1569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effectLst>
            <a:outerShdw blurRad="1113301" dist="50800" dir="5400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938DA-FE43-AAE2-3E64-ADD8E581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8" y="0"/>
            <a:ext cx="5424055" cy="7481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oudy Old Style" panose="02020502050305020303" pitchFamily="18" charset="77"/>
              </a:rPr>
              <a:t>Introduction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075B67-6232-A6CE-1C4A-EC1C87433866}"/>
              </a:ext>
            </a:extLst>
          </p:cNvPr>
          <p:cNvSpPr/>
          <p:nvPr/>
        </p:nvSpPr>
        <p:spPr>
          <a:xfrm>
            <a:off x="77769" y="748145"/>
            <a:ext cx="11976503" cy="1297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Mangrove ecosystems are critical to biodiversity and provide vital ecosystem services, including serving as nursing grounds for fishes, coastal protection and carbon sequestration.</a:t>
            </a:r>
          </a:p>
          <a:p>
            <a:endParaRPr lang="en-US" sz="2200" dirty="0">
              <a:latin typeface="Goudy Old Style" panose="02020502050305020303" pitchFamily="18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1D3BCE-6CAF-3575-02C1-48520A84C8CD}"/>
              </a:ext>
            </a:extLst>
          </p:cNvPr>
          <p:cNvSpPr/>
          <p:nvPr/>
        </p:nvSpPr>
        <p:spPr>
          <a:xfrm>
            <a:off x="77766" y="2193603"/>
            <a:ext cx="11976503" cy="123539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Goudy Old Style" panose="02020502050305020303" pitchFamily="18" charset="77"/>
              </a:rPr>
              <a:t>M</a:t>
            </a: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angrove forests along the world’s coastlines hold ~ 3 billion metric tons of carbon - more than tropical forests (Friess et al., 2022).</a:t>
            </a:r>
          </a:p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32BD9E-22B3-9BD2-DFE9-7682BAF57A10}"/>
              </a:ext>
            </a:extLst>
          </p:cNvPr>
          <p:cNvSpPr/>
          <p:nvPr/>
        </p:nvSpPr>
        <p:spPr>
          <a:xfrm>
            <a:off x="77766" y="3593180"/>
            <a:ext cx="11976503" cy="1297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Understanding the changes in mangroves extent has become increasingly significant due to this carbon storage and sequestration capacity.</a:t>
            </a:r>
          </a:p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2E93F1-8193-59D5-FD76-6AC4C77F12C7}"/>
              </a:ext>
            </a:extLst>
          </p:cNvPr>
          <p:cNvSpPr/>
          <p:nvPr/>
        </p:nvSpPr>
        <p:spPr>
          <a:xfrm>
            <a:off x="77766" y="5105530"/>
            <a:ext cx="11976503" cy="12971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Mangrove distribution is largely restricted to tropical and subtropical regions due to their sensitivity to freezing temperatures.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50FE-C91D-500E-BB72-EDC82B82D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" y="140520"/>
            <a:ext cx="7171267" cy="6717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Goudy Old Style" panose="02020502050305020303" pitchFamily="18" charset="77"/>
              </a:rPr>
              <a:t>Shared Socioeconomic Pathways 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Investigate how</a:t>
            </a:r>
            <a:r>
              <a:rPr lang="en-GB" sz="1800" dirty="0">
                <a:solidFill>
                  <a:srgbClr val="000000"/>
                </a:solidFill>
                <a:latin typeface="Goudy Old Style" panose="02020502050305020303" pitchFamily="18" charset="77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population growth, economic development, and technological advancements, interact with climate change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Meinshausen</a:t>
            </a:r>
            <a:r>
              <a:rPr lang="en-GB" sz="18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 et al., 2020).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200" b="1" dirty="0">
                <a:solidFill>
                  <a:srgbClr val="000000"/>
                </a:solidFill>
                <a:latin typeface="Goudy Old Style" panose="02020502050305020303" pitchFamily="18" charset="77"/>
              </a:rPr>
              <a:t>SSP2-4.5 (middle-of-the-road)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latin typeface="Goudy Old Style" panose="02020502050305020303" pitchFamily="18" charset="77"/>
              </a:rPr>
              <a:t>Greenhouse gas (GHG) emissions stabilize by mid-century and gradually decline.</a:t>
            </a:r>
          </a:p>
          <a:p>
            <a:pPr algn="just">
              <a:lnSpc>
                <a:spcPct val="150000"/>
              </a:lnSpc>
            </a:pPr>
            <a:r>
              <a:rPr lang="en-GB" sz="1800" dirty="0">
                <a:latin typeface="Goudy Old Style" panose="02020502050305020303" pitchFamily="18" charset="77"/>
              </a:rPr>
              <a:t>Radiative forcing reaches </a:t>
            </a:r>
            <a:r>
              <a:rPr lang="en-GB" sz="1800" b="1" dirty="0">
                <a:latin typeface="Goudy Old Style" panose="02020502050305020303" pitchFamily="18" charset="77"/>
              </a:rPr>
              <a:t>4.5 W/m² by 2100</a:t>
            </a:r>
            <a:r>
              <a:rPr lang="en-GB" sz="1800" dirty="0">
                <a:latin typeface="Goudy Old Style" panose="02020502050305020303" pitchFamily="18" charset="77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GB" sz="2200" b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Stratospheric Aerosol Injection (SAI)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latin typeface="Goudy Old Style" panose="02020502050305020303" pitchFamily="18" charset="77"/>
              </a:rPr>
              <a:t>I</a:t>
            </a:r>
            <a:r>
              <a:rPr lang="en-GB" sz="18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nvolves adding small liquid or solid particles to the stratosphere to reflect sunlight and reduce global warming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Zarnetske</a:t>
            </a:r>
            <a:r>
              <a:rPr lang="en-GB" sz="18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 et al., 2021).</a:t>
            </a:r>
          </a:p>
          <a:p>
            <a:pPr>
              <a:lnSpc>
                <a:spcPct val="16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Assessing Responses and Impacts of Solar climate intervention on the Earth system (ARISE-SAI): provide a foundation for understanding how such interventions might influence the Earth’s climate system.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0"/>
              </a:solidFill>
              <a:effectLst/>
              <a:latin typeface="Goudy Old Style" panose="02020502050305020303" pitchFamily="18" charset="77"/>
            </a:endParaRPr>
          </a:p>
          <a:p>
            <a:pPr>
              <a:lnSpc>
                <a:spcPct val="150000"/>
              </a:lnSpc>
            </a:pPr>
            <a:endParaRPr lang="en-GB" sz="1800" dirty="0">
              <a:solidFill>
                <a:srgbClr val="000000"/>
              </a:solidFill>
              <a:effectLst/>
              <a:latin typeface="Goudy Old Style" panose="02020502050305020303" pitchFamily="18" charset="77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sz="1800" dirty="0">
              <a:latin typeface="Goudy Old Style" panose="02020502050305020303" pitchFamily="18" charset="77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sz="1800" b="1" dirty="0">
              <a:solidFill>
                <a:srgbClr val="000000"/>
              </a:solidFill>
              <a:latin typeface="Goudy Old Style" panose="02020502050305020303" pitchFamily="18" charset="77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sz="1800" b="1" dirty="0">
              <a:solidFill>
                <a:srgbClr val="000000"/>
              </a:solidFill>
              <a:latin typeface="Goudy Old Style" panose="02020502050305020303" pitchFamily="18" charset="77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sz="1800" b="1" dirty="0">
              <a:solidFill>
                <a:srgbClr val="000000"/>
              </a:solidFill>
              <a:effectLst/>
              <a:latin typeface="Goudy Old Style" panose="02020502050305020303" pitchFamily="18" charset="77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GB" sz="1800" dirty="0">
              <a:solidFill>
                <a:srgbClr val="000000"/>
              </a:solidFill>
              <a:effectLst/>
              <a:latin typeface="Goudy Old Style" panose="02020502050305020303" pitchFamily="18" charset="77"/>
            </a:endParaRPr>
          </a:p>
          <a:p>
            <a:pPr marL="0" indent="0">
              <a:buNone/>
            </a:pPr>
            <a:endParaRPr lang="en-US" sz="2200" dirty="0">
              <a:latin typeface="Goudy Old Style" panose="02020502050305020303" pitchFamily="18" charset="77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55DD09B-BFBA-9BB4-243E-3B5C8EB25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509852"/>
            <a:ext cx="4570413" cy="59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F0B82-9BBE-47D9-7A31-894FCDC332FC}"/>
              </a:ext>
            </a:extLst>
          </p:cNvPr>
          <p:cNvSpPr txBox="1"/>
          <p:nvPr/>
        </p:nvSpPr>
        <p:spPr>
          <a:xfrm>
            <a:off x="7581900" y="140520"/>
            <a:ext cx="39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oudy Old Style" panose="02020502050305020303" pitchFamily="18" charset="77"/>
              </a:rPr>
              <a:t>Solar Radiation Modification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73A40-AA57-1112-6F9E-E8C4BF3C9111}"/>
              </a:ext>
            </a:extLst>
          </p:cNvPr>
          <p:cNvSpPr txBox="1"/>
          <p:nvPr/>
        </p:nvSpPr>
        <p:spPr>
          <a:xfrm>
            <a:off x="10574867" y="6500548"/>
            <a:ext cx="1312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oudy Old Style" panose="02020502050305020303" pitchFamily="18" charset="77"/>
              </a:rPr>
              <a:t>(NASEM, 2021)</a:t>
            </a:r>
          </a:p>
        </p:txBody>
      </p:sp>
    </p:spTree>
    <p:extLst>
      <p:ext uri="{BB962C8B-B14F-4D97-AF65-F5344CB8AC3E}">
        <p14:creationId xmlns:p14="http://schemas.microsoft.com/office/powerpoint/2010/main" val="286040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B4B88-636A-D9DC-C7FB-471DB9E8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3200" dirty="0">
              <a:latin typeface="Goudy Old Style" panose="02020502050305020303" pitchFamily="18" charset="77"/>
            </a:endParaRPr>
          </a:p>
          <a:p>
            <a:pPr marL="0" indent="0" algn="ctr">
              <a:buNone/>
            </a:pPr>
            <a:endParaRPr lang="en-US" sz="3200" dirty="0">
              <a:latin typeface="Goudy Old Style" panose="02020502050305020303" pitchFamily="18" charset="77"/>
            </a:endParaRPr>
          </a:p>
          <a:p>
            <a:pPr marL="0" indent="0" algn="ctr">
              <a:buNone/>
            </a:pPr>
            <a:endParaRPr lang="en-US" sz="3200" dirty="0">
              <a:latin typeface="Goudy Old Style" panose="02020502050305020303" pitchFamily="18" charset="77"/>
            </a:endParaRPr>
          </a:p>
          <a:p>
            <a:pPr marL="0" indent="0" algn="ctr">
              <a:buNone/>
            </a:pPr>
            <a:endParaRPr lang="en-US" sz="3200" dirty="0">
              <a:latin typeface="Goudy Old Style" panose="02020502050305020303" pitchFamily="18" charset="77"/>
            </a:endParaRPr>
          </a:p>
          <a:p>
            <a:pPr marL="0" indent="0" algn="ctr">
              <a:buNone/>
            </a:pPr>
            <a:r>
              <a:rPr lang="en-US" sz="3600" dirty="0">
                <a:latin typeface="Goudy Old Style" panose="02020502050305020303" pitchFamily="18" charset="77"/>
              </a:rPr>
              <a:t>What does this mean for mangrove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181934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76F5-071A-ACEE-CC10-8FC957D7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6627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oudy Old Style" panose="02020502050305020303" pitchFamily="18" charset="77"/>
              </a:rPr>
              <a:t>Method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859543-6ECA-84A9-5742-89866D78CEBD}"/>
              </a:ext>
            </a:extLst>
          </p:cNvPr>
          <p:cNvSpPr/>
          <p:nvPr/>
        </p:nvSpPr>
        <p:spPr>
          <a:xfrm>
            <a:off x="119064" y="1045370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H" sz="1800" b="1" kern="100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1. Identification of Ecological Threshold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C3BAB9-DF3D-A301-4D9D-AB3BAEB0657B}"/>
              </a:ext>
            </a:extLst>
          </p:cNvPr>
          <p:cNvSpPr/>
          <p:nvPr/>
        </p:nvSpPr>
        <p:spPr>
          <a:xfrm>
            <a:off x="6705603" y="2396724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H" sz="1800" b="1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4. Mangrove Temperature Analysis</a:t>
            </a:r>
            <a:r>
              <a:rPr lang="en-GH" dirty="0">
                <a:effectLst/>
              </a:rPr>
              <a:t> 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A4478A-CF79-EEC7-A104-4C2C7AD5B30D}"/>
              </a:ext>
            </a:extLst>
          </p:cNvPr>
          <p:cNvSpPr/>
          <p:nvPr/>
        </p:nvSpPr>
        <p:spPr>
          <a:xfrm>
            <a:off x="2809889" y="2214564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GH" sz="1800" b="1" kern="100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2. Climate Data Preparation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2CB1A3-ADAF-A5DE-E92E-A558AC2AA3AC}"/>
              </a:ext>
            </a:extLst>
          </p:cNvPr>
          <p:cNvSpPr/>
          <p:nvPr/>
        </p:nvSpPr>
        <p:spPr>
          <a:xfrm>
            <a:off x="7934324" y="4917273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GH" sz="1800" b="1" kern="100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 5. Scenario-Based Modeling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CCA3AE-1FFD-7FF2-D696-6532CD3530BB}"/>
              </a:ext>
            </a:extLst>
          </p:cNvPr>
          <p:cNvSpPr/>
          <p:nvPr/>
        </p:nvSpPr>
        <p:spPr>
          <a:xfrm>
            <a:off x="5038732" y="214314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H" sz="1800" b="1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3. Coastal Mask Creation</a:t>
            </a:r>
            <a:r>
              <a:rPr lang="en-GH" dirty="0">
                <a:effectLst/>
              </a:rPr>
              <a:t> 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F7F259-2CCF-6A46-8903-F687F4F2C881}"/>
              </a:ext>
            </a:extLst>
          </p:cNvPr>
          <p:cNvSpPr/>
          <p:nvPr/>
        </p:nvSpPr>
        <p:spPr>
          <a:xfrm>
            <a:off x="10143399" y="2613417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en-GH" sz="1800" b="1" kern="100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6. Integration of Geospatial Data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FF6893-6724-2260-0DCB-F04F9E278C8E}"/>
              </a:ext>
            </a:extLst>
          </p:cNvPr>
          <p:cNvSpPr/>
          <p:nvPr/>
        </p:nvSpPr>
        <p:spPr>
          <a:xfrm>
            <a:off x="9782174" y="369098"/>
            <a:ext cx="2009774" cy="16621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GH" sz="1800" b="1" kern="100" dirty="0">
                <a:effectLst/>
                <a:latin typeface="Goudy Old Style" panose="02020502050305020303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7. Ensemble Member Simulations</a:t>
            </a:r>
            <a:endParaRPr lang="en-GH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EE1710C-4B16-2081-17B1-DDD9ABDD537B}"/>
              </a:ext>
            </a:extLst>
          </p:cNvPr>
          <p:cNvSpPr/>
          <p:nvPr/>
        </p:nvSpPr>
        <p:spPr>
          <a:xfrm>
            <a:off x="2171707" y="2427680"/>
            <a:ext cx="595312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26189A0-8B6D-268C-5EE3-BC883F6B9A3D}"/>
              </a:ext>
            </a:extLst>
          </p:cNvPr>
          <p:cNvSpPr/>
          <p:nvPr/>
        </p:nvSpPr>
        <p:spPr>
          <a:xfrm rot="18951497">
            <a:off x="4683982" y="1870399"/>
            <a:ext cx="595312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9AF9566-2446-2E0D-3B14-14AFB5369347}"/>
              </a:ext>
            </a:extLst>
          </p:cNvPr>
          <p:cNvSpPr/>
          <p:nvPr/>
        </p:nvSpPr>
        <p:spPr>
          <a:xfrm rot="2935892">
            <a:off x="6869913" y="1864554"/>
            <a:ext cx="595312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317AFBA-114C-2660-8B8A-52AF9856D889}"/>
              </a:ext>
            </a:extLst>
          </p:cNvPr>
          <p:cNvSpPr/>
          <p:nvPr/>
        </p:nvSpPr>
        <p:spPr>
          <a:xfrm rot="3319846">
            <a:off x="8495728" y="4284819"/>
            <a:ext cx="664242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4610659B-594C-793C-7B6E-B787DB36A57A}"/>
              </a:ext>
            </a:extLst>
          </p:cNvPr>
          <p:cNvSpPr/>
          <p:nvPr/>
        </p:nvSpPr>
        <p:spPr>
          <a:xfrm rot="19119476">
            <a:off x="9707780" y="4365501"/>
            <a:ext cx="686050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052FD7-6917-4E72-DA62-27D4C63C0B5E}"/>
              </a:ext>
            </a:extLst>
          </p:cNvPr>
          <p:cNvSpPr/>
          <p:nvPr/>
        </p:nvSpPr>
        <p:spPr>
          <a:xfrm rot="16200000">
            <a:off x="10850630" y="2130023"/>
            <a:ext cx="595312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7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1A3F-C1BD-E207-44CE-1EA9E9343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117476"/>
            <a:ext cx="11725275" cy="46354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oudy Old Style" panose="02020502050305020303" pitchFamily="18" charset="77"/>
              </a:rPr>
              <a:t>Results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0555745F-CE70-2EF2-F39B-A6FC40A5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1" y="1711325"/>
            <a:ext cx="6003925" cy="4765676"/>
          </a:xfrm>
          <a:prstGeom prst="rect">
            <a:avLst/>
          </a:prstGeom>
        </p:spPr>
      </p:pic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210F58CB-A9D7-74C1-5490-82AF7B3B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1324"/>
            <a:ext cx="6027739" cy="4765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A9646-0131-F911-092A-3F43B6B1668C}"/>
              </a:ext>
            </a:extLst>
          </p:cNvPr>
          <p:cNvSpPr txBox="1"/>
          <p:nvPr/>
        </p:nvSpPr>
        <p:spPr>
          <a:xfrm>
            <a:off x="725952" y="1249303"/>
            <a:ext cx="468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oudy Old Style" panose="02020502050305020303" pitchFamily="18" charset="77"/>
              </a:rPr>
              <a:t>No Intervention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F0317F-BACB-07E9-1BD4-4F24026094C8}"/>
              </a:ext>
            </a:extLst>
          </p:cNvPr>
          <p:cNvSpPr txBox="1"/>
          <p:nvPr/>
        </p:nvSpPr>
        <p:spPr>
          <a:xfrm>
            <a:off x="8380054" y="1249302"/>
            <a:ext cx="1503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oudy Old Style" panose="02020502050305020303" pitchFamily="18" charset="77"/>
              </a:rPr>
              <a:t>Intervention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98D66-F2FD-3DBF-463C-8379E376354D}"/>
              </a:ext>
            </a:extLst>
          </p:cNvPr>
          <p:cNvSpPr txBox="1"/>
          <p:nvPr/>
        </p:nvSpPr>
        <p:spPr>
          <a:xfrm>
            <a:off x="209549" y="6435209"/>
            <a:ext cx="1073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1: Freezing temperature regions under no intervention (SSP 2-4.5) and Intervention (SAI)</a:t>
            </a:r>
            <a:endParaRPr lang="en-GB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FD4E9-4781-7D8B-2A4C-A7F6BDF1A930}"/>
              </a:ext>
            </a:extLst>
          </p:cNvPr>
          <p:cNvSpPr txBox="1"/>
          <p:nvPr/>
        </p:nvSpPr>
        <p:spPr>
          <a:xfrm>
            <a:off x="209549" y="710693"/>
            <a:ext cx="4281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Climate Scenario Comparison</a:t>
            </a:r>
            <a:endParaRPr lang="en-GB" sz="2400" dirty="0">
              <a:solidFill>
                <a:srgbClr val="000000"/>
              </a:solidFill>
              <a:effectLst/>
              <a:latin typeface="Goudy Old Style" panose="02020502050305020303" pitchFamily="18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8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DCCA0D-EDDD-FE02-5AA5-78F7AC374BA8}"/>
              </a:ext>
            </a:extLst>
          </p:cNvPr>
          <p:cNvSpPr txBox="1"/>
          <p:nvPr/>
        </p:nvSpPr>
        <p:spPr>
          <a:xfrm>
            <a:off x="98612" y="70828"/>
            <a:ext cx="11940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Climate Scenario Comparison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840F7DF3-27CF-45A5-4401-9633CE93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1422026"/>
            <a:ext cx="5905873" cy="4647079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7DF878AA-31BE-C436-2D14-03ABFE01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06" y="1296520"/>
            <a:ext cx="5905874" cy="4647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26BD3-DCBF-82B1-36A9-771C51EC254D}"/>
              </a:ext>
            </a:extLst>
          </p:cNvPr>
          <p:cNvSpPr txBox="1"/>
          <p:nvPr/>
        </p:nvSpPr>
        <p:spPr>
          <a:xfrm>
            <a:off x="1545477" y="896410"/>
            <a:ext cx="301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oudy Old Style" panose="02020502050305020303" pitchFamily="18" charset="77"/>
              </a:rPr>
              <a:t>No Intervention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21E5F-2EA2-A16D-99C7-CA97401817D9}"/>
              </a:ext>
            </a:extLst>
          </p:cNvPr>
          <p:cNvSpPr txBox="1"/>
          <p:nvPr/>
        </p:nvSpPr>
        <p:spPr>
          <a:xfrm>
            <a:off x="7538384" y="854148"/>
            <a:ext cx="2967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oudy Old Style" panose="02020502050305020303" pitchFamily="18" charset="77"/>
              </a:rPr>
              <a:t>Intervention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7056D-9D9F-5B52-6D62-B9F51E9C47C3}"/>
              </a:ext>
            </a:extLst>
          </p:cNvPr>
          <p:cNvSpPr txBox="1"/>
          <p:nvPr/>
        </p:nvSpPr>
        <p:spPr>
          <a:xfrm>
            <a:off x="38099" y="6185664"/>
            <a:ext cx="12062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2: Freezing temperature regions under no intervention (SSP 2-4.5) and Intervention (SAI) with global mangroves distribution (green)</a:t>
            </a:r>
            <a:endParaRPr lang="en-GB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7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D7E1-225A-6589-0A5F-E03643A63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76" y="152400"/>
            <a:ext cx="11824447" cy="672353"/>
          </a:xfrm>
        </p:spPr>
        <p:txBody>
          <a:bodyPr>
            <a:normAutofit fontScale="90000"/>
          </a:bodyPr>
          <a:lstStyle/>
          <a:p>
            <a:br>
              <a:rPr lang="en-GB" sz="36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</a:br>
            <a:r>
              <a:rPr lang="en-GB" sz="3600" dirty="0">
                <a:solidFill>
                  <a:srgbClr val="000000"/>
                </a:solidFill>
                <a:effectLst/>
                <a:latin typeface="Goudy Old Style" panose="02020502050305020303" pitchFamily="18" charset="77"/>
              </a:rPr>
              <a:t>Temporal Trends</a:t>
            </a:r>
            <a:br>
              <a:rPr lang="en-GB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14" name="Picture 13" descr="A graph showing the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BA99289-7D94-12E3-1837-C65B7B2C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47" y="1129553"/>
            <a:ext cx="6884895" cy="36038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BC15B2-1260-E6A7-6A3F-ED579F853E7D}"/>
              </a:ext>
            </a:extLst>
          </p:cNvPr>
          <p:cNvSpPr txBox="1"/>
          <p:nvPr/>
        </p:nvSpPr>
        <p:spPr>
          <a:xfrm>
            <a:off x="1013011" y="503816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Figure 3: Comparison of minimum daily coastal temperatures between SSP2-4.5 and ARISE-SAI ensembles and ensemble mean over time.</a:t>
            </a:r>
            <a:endParaRPr lang="en-GB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1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760</Words>
  <Application>Microsoft Macintosh PowerPoint</Application>
  <PresentationFormat>Widescreen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Goudy Old Style</vt:lpstr>
      <vt:lpstr>Times New Roman</vt:lpstr>
      <vt:lpstr>Office Theme</vt:lpstr>
      <vt:lpstr>Freezing Occurrence in Mangrove Distribution Regions Under Climate Scenarios.</vt:lpstr>
      <vt:lpstr>PowerPoint Presentation</vt:lpstr>
      <vt:lpstr>Introduction</vt:lpstr>
      <vt:lpstr>PowerPoint Presentation</vt:lpstr>
      <vt:lpstr>PowerPoint Presentation</vt:lpstr>
      <vt:lpstr>Method</vt:lpstr>
      <vt:lpstr>Results</vt:lpstr>
      <vt:lpstr>PowerPoint Presentation</vt:lpstr>
      <vt:lpstr> Temporal Trends </vt:lpstr>
      <vt:lpstr>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K Asante</dc:creator>
  <cp:lastModifiedBy>Emmanuel K Asante</cp:lastModifiedBy>
  <cp:revision>15</cp:revision>
  <dcterms:created xsi:type="dcterms:W3CDTF">2024-12-09T15:05:09Z</dcterms:created>
  <dcterms:modified xsi:type="dcterms:W3CDTF">2024-12-10T14:27:42Z</dcterms:modified>
</cp:coreProperties>
</file>